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62" r:id="rId4"/>
    <p:sldId id="263" r:id="rId5"/>
    <p:sldId id="264" r:id="rId6"/>
    <p:sldId id="265" r:id="rId7"/>
    <p:sldId id="266" r:id="rId8"/>
    <p:sldId id="289" r:id="rId9"/>
    <p:sldId id="290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7" r:id="rId21"/>
    <p:sldId id="279" r:id="rId22"/>
    <p:sldId id="280" r:id="rId23"/>
    <p:sldId id="282" r:id="rId24"/>
    <p:sldId id="281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ГРИПП И ПНЕВМОНИЯ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Заведующий пульмонологическим отделением ГБУЗ «ВОКБ№1» </a:t>
            </a:r>
            <a:r>
              <a:rPr lang="ru-RU" dirty="0" err="1" smtClean="0"/>
              <a:t>Варгин</a:t>
            </a:r>
            <a:r>
              <a:rPr lang="ru-RU" dirty="0" smtClean="0"/>
              <a:t> М. Б.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ПАТОГЕНЕТИЧЕСКАЯ ТЕРАПИЯ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ГКС</a:t>
            </a:r>
          </a:p>
          <a:p>
            <a:r>
              <a:rPr lang="ru-RU" dirty="0" smtClean="0"/>
              <a:t>НПВС</a:t>
            </a:r>
          </a:p>
          <a:p>
            <a:r>
              <a:rPr lang="en-US" dirty="0" smtClean="0"/>
              <a:t>N</a:t>
            </a:r>
            <a:r>
              <a:rPr lang="ru-RU" dirty="0" smtClean="0"/>
              <a:t>-АЦЕТИЛЦИСТЕИН</a:t>
            </a:r>
          </a:p>
          <a:p>
            <a:r>
              <a:rPr lang="ru-RU" dirty="0" smtClean="0"/>
              <a:t>ИНФУЗИОННАЯ ТЕРАПИЯ</a:t>
            </a:r>
          </a:p>
          <a:p>
            <a:r>
              <a:rPr lang="ru-RU" dirty="0" smtClean="0"/>
              <a:t>КИСЛОРОДОТЕРАПИЯ</a:t>
            </a:r>
          </a:p>
          <a:p>
            <a:r>
              <a:rPr lang="ru-RU" dirty="0" smtClean="0"/>
              <a:t>РЕСПИРАТОРНАЯ ПОДДЕРЖКА</a:t>
            </a:r>
          </a:p>
          <a:p>
            <a:r>
              <a:rPr lang="ru-RU" dirty="0" smtClean="0"/>
              <a:t>ЭКМО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SрО</a:t>
            </a:r>
            <a:r>
              <a:rPr lang="ru-RU" sz="5400" baseline="-25000" dirty="0" smtClean="0"/>
              <a:t>2 </a:t>
            </a:r>
            <a:r>
              <a:rPr lang="ru-RU" sz="5400" dirty="0" smtClean="0"/>
              <a:t>на уровне 88-95% (при беременности -92-95%). PaO</a:t>
            </a:r>
            <a:r>
              <a:rPr lang="ru-RU" sz="5400" baseline="-25000" dirty="0" smtClean="0"/>
              <a:t>2</a:t>
            </a:r>
            <a:r>
              <a:rPr lang="ru-RU" sz="5400" dirty="0" smtClean="0"/>
              <a:t> – в пределах 55-80 мм </a:t>
            </a:r>
            <a:r>
              <a:rPr lang="ru-RU" sz="5400" dirty="0" err="1" smtClean="0"/>
              <a:t>рт</a:t>
            </a:r>
            <a:r>
              <a:rPr lang="ru-RU" sz="5400" dirty="0" smtClean="0"/>
              <a:t> </a:t>
            </a:r>
            <a:r>
              <a:rPr lang="ru-RU" sz="5400" dirty="0" err="1" smtClean="0"/>
              <a:t>ст</a:t>
            </a:r>
            <a:endParaRPr lang="ru-RU" sz="5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КЛИНИЧЕСКИЙ СЛУЧАЙ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Женщина</a:t>
            </a:r>
          </a:p>
          <a:p>
            <a:r>
              <a:rPr lang="ru-RU" dirty="0" smtClean="0"/>
              <a:t>39 лет</a:t>
            </a:r>
          </a:p>
          <a:p>
            <a:r>
              <a:rPr lang="ru-RU" dirty="0" smtClean="0"/>
              <a:t>Жительница </a:t>
            </a:r>
            <a:r>
              <a:rPr lang="ru-RU" dirty="0" err="1" smtClean="0"/>
              <a:t>Светлоярского</a:t>
            </a:r>
            <a:r>
              <a:rPr lang="ru-RU" dirty="0" smtClean="0"/>
              <a:t> района</a:t>
            </a:r>
          </a:p>
          <a:p>
            <a:r>
              <a:rPr lang="ru-RU" dirty="0" smtClean="0"/>
              <a:t>Не работает (домохозяйка)</a:t>
            </a:r>
          </a:p>
          <a:p>
            <a:r>
              <a:rPr lang="ru-RU" dirty="0" smtClean="0"/>
              <a:t>Хронических заболеваний нет</a:t>
            </a:r>
          </a:p>
          <a:p>
            <a:r>
              <a:rPr lang="ru-RU" dirty="0" smtClean="0"/>
              <a:t>Нормальная масса тела</a:t>
            </a:r>
          </a:p>
          <a:p>
            <a:r>
              <a:rPr lang="ru-RU" dirty="0" smtClean="0"/>
              <a:t>Не курит</a:t>
            </a:r>
          </a:p>
          <a:p>
            <a:r>
              <a:rPr lang="ru-RU" dirty="0" smtClean="0"/>
              <a:t>От гриппа не вакцинирована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Поступила в пульмонологическое отделение 05.02.2016 года:</a:t>
            </a:r>
          </a:p>
          <a:p>
            <a:r>
              <a:rPr lang="ru-RU" dirty="0" smtClean="0"/>
              <a:t>кашель со скудной мокротой слизистого характера</a:t>
            </a:r>
          </a:p>
          <a:p>
            <a:r>
              <a:rPr lang="ru-RU" dirty="0" smtClean="0"/>
              <a:t>лихорадка</a:t>
            </a:r>
          </a:p>
          <a:p>
            <a:r>
              <a:rPr lang="ru-RU" dirty="0" smtClean="0"/>
              <a:t>одышка 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АНАМНЕЗ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Заболела 28.01.2016- кашель, боли в горле, лихорадка. Назначался </a:t>
            </a:r>
            <a:r>
              <a:rPr lang="ru-RU" dirty="0" err="1" smtClean="0"/>
              <a:t>цефтриаксон</a:t>
            </a:r>
            <a:r>
              <a:rPr lang="ru-RU" dirty="0" smtClean="0"/>
              <a:t>, </a:t>
            </a:r>
            <a:r>
              <a:rPr lang="ru-RU" dirty="0" err="1" smtClean="0"/>
              <a:t>кагоцел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01.02.2016 (5-е сутки) повышение Т тела до 39 С</a:t>
            </a:r>
          </a:p>
          <a:p>
            <a:r>
              <a:rPr lang="ru-RU" dirty="0" smtClean="0"/>
              <a:t>02.02.2016 одышка</a:t>
            </a:r>
          </a:p>
          <a:p>
            <a:r>
              <a:rPr lang="ru-RU" dirty="0" smtClean="0"/>
              <a:t>03.02.2016 обращается к врачу назначается </a:t>
            </a:r>
            <a:r>
              <a:rPr lang="ru-RU" dirty="0" err="1" smtClean="0"/>
              <a:t>ингавирин</a:t>
            </a:r>
            <a:r>
              <a:rPr lang="ru-RU" dirty="0" smtClean="0"/>
              <a:t> 90 мг в сутки</a:t>
            </a:r>
          </a:p>
          <a:p>
            <a:r>
              <a:rPr lang="ru-RU" dirty="0" smtClean="0"/>
              <a:t>04.02.2016 на </a:t>
            </a:r>
            <a:r>
              <a:rPr lang="en-US" dirty="0" smtClean="0"/>
              <a:t>R- </a:t>
            </a:r>
            <a:r>
              <a:rPr lang="ru-RU" dirty="0" smtClean="0"/>
              <a:t>грамме ОГК- двухсторонняя пневмония, госпитализируется в ЦРБ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Лечение: </a:t>
            </a:r>
            <a:r>
              <a:rPr lang="ru-RU" dirty="0" err="1" smtClean="0"/>
              <a:t>цефипим</a:t>
            </a:r>
            <a:r>
              <a:rPr lang="ru-RU" dirty="0" smtClean="0"/>
              <a:t> 2 г в сутки, в/</a:t>
            </a:r>
            <a:r>
              <a:rPr lang="ru-RU" dirty="0" err="1" smtClean="0"/>
              <a:t>в+</a:t>
            </a:r>
            <a:r>
              <a:rPr lang="ru-RU" dirty="0" smtClean="0"/>
              <a:t> </a:t>
            </a:r>
            <a:r>
              <a:rPr lang="ru-RU" dirty="0" err="1" smtClean="0"/>
              <a:t>левофлоксацин</a:t>
            </a:r>
            <a:r>
              <a:rPr lang="ru-RU" dirty="0" smtClean="0"/>
              <a:t> 1 г в </a:t>
            </a:r>
            <a:r>
              <a:rPr lang="ru-RU" dirty="0" err="1" smtClean="0"/>
              <a:t>сут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/</a:t>
            </a:r>
            <a:r>
              <a:rPr lang="ru-RU" dirty="0" err="1" smtClean="0"/>
              <a:t>в</a:t>
            </a:r>
            <a:r>
              <a:rPr lang="ru-RU" dirty="0" smtClean="0"/>
              <a:t>. </a:t>
            </a:r>
            <a:r>
              <a:rPr lang="ru-RU" dirty="0" err="1" smtClean="0"/>
              <a:t>Ингавирин</a:t>
            </a:r>
            <a:r>
              <a:rPr lang="ru-RU" dirty="0" smtClean="0"/>
              <a:t> 90 мг в сутки.</a:t>
            </a:r>
          </a:p>
          <a:p>
            <a:r>
              <a:rPr lang="ru-RU" dirty="0" smtClean="0"/>
              <a:t>05.02.2016 взяты мазки из носа и зева на грипп, в последующем- в мазках выявлен вирус гриппа А(</a:t>
            </a:r>
            <a:r>
              <a:rPr lang="en-US" dirty="0" smtClean="0"/>
              <a:t>H1</a:t>
            </a:r>
            <a:r>
              <a:rPr lang="ru-RU" dirty="0" smtClean="0"/>
              <a:t>/</a:t>
            </a:r>
            <a:r>
              <a:rPr lang="en-US" dirty="0" smtClean="0"/>
              <a:t>N1) </a:t>
            </a:r>
            <a:r>
              <a:rPr lang="ru-RU" dirty="0" smtClean="0"/>
              <a:t>методом ПЦР</a:t>
            </a:r>
          </a:p>
          <a:p>
            <a:r>
              <a:rPr lang="ru-RU" dirty="0" smtClean="0"/>
              <a:t>05.02.2016 </a:t>
            </a:r>
            <a:r>
              <a:rPr lang="ru-RU" dirty="0" err="1" smtClean="0"/>
              <a:t>перегоспитализация</a:t>
            </a:r>
            <a:r>
              <a:rPr lang="ru-RU" dirty="0" smtClean="0"/>
              <a:t> в ВОКБ №1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ОБСЛЕДОВАНИЕ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Объективно: общее состояние тяжелое за счет интоксикации и дыхательной недостаточности.</a:t>
            </a:r>
          </a:p>
          <a:p>
            <a:r>
              <a:rPr lang="ru-RU" dirty="0" smtClean="0"/>
              <a:t>ЧСС-96 в мин, АД- 90/60 мм </a:t>
            </a:r>
            <a:r>
              <a:rPr lang="ru-RU" dirty="0" err="1" smtClean="0"/>
              <a:t>рт</a:t>
            </a:r>
            <a:r>
              <a:rPr lang="ru-RU" dirty="0" smtClean="0"/>
              <a:t> </a:t>
            </a:r>
            <a:r>
              <a:rPr lang="ru-RU" dirty="0" err="1" smtClean="0"/>
              <a:t>ст</a:t>
            </a:r>
            <a:r>
              <a:rPr lang="ru-RU" dirty="0" smtClean="0"/>
              <a:t>, Т тела 38 С, ЧД- 24 в мин, </a:t>
            </a:r>
            <a:r>
              <a:rPr lang="en-US" dirty="0" smtClean="0"/>
              <a:t>S</a:t>
            </a:r>
            <a:r>
              <a:rPr lang="ru-RU" dirty="0" smtClean="0"/>
              <a:t>рО2- 90-92% (с О2 поддержкой 5 л/мин- 96%),</a:t>
            </a:r>
          </a:p>
          <a:p>
            <a:r>
              <a:rPr lang="ru-RU" dirty="0" err="1" smtClean="0"/>
              <a:t>Аускультативно</a:t>
            </a:r>
            <a:r>
              <a:rPr lang="ru-RU" dirty="0" smtClean="0"/>
              <a:t>- дыхание в нижних отделах ослабленное, влажные хрипы с обеих сторон</a:t>
            </a:r>
          </a:p>
          <a:p>
            <a:r>
              <a:rPr lang="ru-RU" dirty="0" smtClean="0"/>
              <a:t>ОАК:  лейкопения 2,4 </a:t>
            </a:r>
            <a:r>
              <a:rPr lang="ru-RU" dirty="0" err="1" smtClean="0"/>
              <a:t>х</a:t>
            </a:r>
            <a:r>
              <a:rPr lang="ru-RU" dirty="0" smtClean="0"/>
              <a:t> 10/9, со сдвигом формулы влево (</a:t>
            </a:r>
            <a:r>
              <a:rPr lang="ru-RU" dirty="0" err="1" smtClean="0"/>
              <a:t>п</a:t>
            </a:r>
            <a:r>
              <a:rPr lang="ru-RU" dirty="0" smtClean="0"/>
              <a:t>/я- 26%)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 ОГК от 08.02.2016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977" y="1559341"/>
            <a:ext cx="6111375" cy="45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 ОГК от 08.02.2016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17801" y="1219200"/>
            <a:ext cx="510839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 ОГК от 08.02.2016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6350" y="1487487"/>
            <a:ext cx="65913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ВИРУС ГРИППА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подавляет факторы неспецифической и специфической антибактериальной защиты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транзиторная </a:t>
            </a:r>
            <a:r>
              <a:rPr lang="ru-RU" sz="2800" dirty="0" smtClean="0"/>
              <a:t>Т- </a:t>
            </a:r>
            <a:r>
              <a:rPr lang="ru-RU" sz="2800" dirty="0" smtClean="0"/>
              <a:t>клеточная </a:t>
            </a:r>
            <a:r>
              <a:rPr lang="ru-RU" sz="2800" dirty="0" err="1" smtClean="0"/>
              <a:t>иммуносупрессия</a:t>
            </a:r>
            <a:r>
              <a:rPr lang="ru-RU" sz="2800" dirty="0" smtClean="0"/>
              <a:t>, снижение </a:t>
            </a:r>
            <a:r>
              <a:rPr lang="ru-RU" sz="2800" dirty="0" smtClean="0"/>
              <a:t>активности натуральных киллеров, фагоцитарной активности нейтрофилов периферической </a:t>
            </a:r>
            <a:r>
              <a:rPr lang="ru-RU" sz="2800" dirty="0" smtClean="0"/>
              <a:t>крови.</a:t>
            </a:r>
          </a:p>
          <a:p>
            <a:r>
              <a:rPr lang="ru-RU" sz="2800" dirty="0" smtClean="0"/>
              <a:t>нарушение дренажной функции бронхов, скопление жидкости в интерстициальной ткани и в просвете альвеол, нарушение </a:t>
            </a:r>
            <a:r>
              <a:rPr lang="ru-RU" sz="2800" dirty="0" err="1" smtClean="0"/>
              <a:t>микроциркуляции</a:t>
            </a:r>
            <a:r>
              <a:rPr lang="ru-RU" sz="2800" dirty="0" smtClean="0"/>
              <a:t> и повышение давления в малом круге </a:t>
            </a:r>
            <a:r>
              <a:rPr lang="ru-RU" sz="2800" dirty="0" smtClean="0"/>
              <a:t>кровообращения.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 ОГК от 08.02.2016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04925" y="1306512"/>
            <a:ext cx="65341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Тамифлю</a:t>
            </a:r>
            <a:r>
              <a:rPr lang="ru-RU" dirty="0" smtClean="0"/>
              <a:t> 150 мг </a:t>
            </a:r>
            <a:r>
              <a:rPr lang="ru-RU" dirty="0" err="1" smtClean="0"/>
              <a:t>х</a:t>
            </a:r>
            <a:r>
              <a:rPr lang="ru-RU" dirty="0" smtClean="0"/>
              <a:t> 2 раза в день</a:t>
            </a:r>
          </a:p>
          <a:p>
            <a:r>
              <a:rPr lang="ru-RU" dirty="0" err="1" smtClean="0"/>
              <a:t>Ингавирин</a:t>
            </a:r>
            <a:r>
              <a:rPr lang="ru-RU" dirty="0" smtClean="0"/>
              <a:t> 90 мг в сутки</a:t>
            </a:r>
          </a:p>
          <a:p>
            <a:r>
              <a:rPr lang="ru-RU" dirty="0" err="1" smtClean="0"/>
              <a:t>Амоксиклав</a:t>
            </a:r>
            <a:r>
              <a:rPr lang="ru-RU" dirty="0" smtClean="0"/>
              <a:t> 1,2 г </a:t>
            </a:r>
            <a:r>
              <a:rPr lang="ru-RU" dirty="0" err="1" smtClean="0"/>
              <a:t>х</a:t>
            </a:r>
            <a:r>
              <a:rPr lang="ru-RU" dirty="0" smtClean="0"/>
              <a:t> 3 </a:t>
            </a:r>
            <a:r>
              <a:rPr lang="ru-RU" dirty="0" err="1" smtClean="0"/>
              <a:t>р\сут</a:t>
            </a:r>
            <a:r>
              <a:rPr lang="ru-RU" dirty="0" smtClean="0"/>
              <a:t>, в/</a:t>
            </a:r>
            <a:r>
              <a:rPr lang="ru-RU" dirty="0" err="1" smtClean="0"/>
              <a:t>в</a:t>
            </a:r>
            <a:endParaRPr lang="ru-RU" dirty="0" smtClean="0"/>
          </a:p>
          <a:p>
            <a:r>
              <a:rPr lang="ru-RU" dirty="0" err="1" smtClean="0"/>
              <a:t>Левофлоксацин</a:t>
            </a:r>
            <a:r>
              <a:rPr lang="ru-RU" dirty="0" smtClean="0"/>
              <a:t> 0,5 г </a:t>
            </a:r>
            <a:r>
              <a:rPr lang="ru-RU" dirty="0" err="1" smtClean="0"/>
              <a:t>х</a:t>
            </a:r>
            <a:r>
              <a:rPr lang="ru-RU" dirty="0" smtClean="0"/>
              <a:t> 2 </a:t>
            </a:r>
            <a:r>
              <a:rPr lang="ru-RU" dirty="0" err="1" smtClean="0"/>
              <a:t>р</a:t>
            </a:r>
            <a:r>
              <a:rPr lang="ru-RU" dirty="0" smtClean="0"/>
              <a:t>/</a:t>
            </a:r>
            <a:r>
              <a:rPr lang="ru-RU" dirty="0" err="1" smtClean="0"/>
              <a:t>сут</a:t>
            </a:r>
            <a:endParaRPr lang="ru-RU" dirty="0" smtClean="0"/>
          </a:p>
          <a:p>
            <a:r>
              <a:rPr lang="ru-RU" dirty="0" err="1" smtClean="0"/>
              <a:t>Инфузионная</a:t>
            </a:r>
            <a:r>
              <a:rPr lang="ru-RU" dirty="0" smtClean="0"/>
              <a:t> терапия (глюкоза 5%- 400,0, физ. раствор 400,0, </a:t>
            </a:r>
            <a:r>
              <a:rPr lang="ru-RU" dirty="0" err="1" smtClean="0"/>
              <a:t>реамберин</a:t>
            </a:r>
            <a:r>
              <a:rPr lang="ru-RU" dirty="0" smtClean="0"/>
              <a:t> 500,0, в/</a:t>
            </a:r>
            <a:r>
              <a:rPr lang="ru-RU" dirty="0" err="1" smtClean="0"/>
              <a:t>в</a:t>
            </a:r>
            <a:r>
              <a:rPr lang="ru-RU" dirty="0" smtClean="0"/>
              <a:t>, </a:t>
            </a:r>
            <a:r>
              <a:rPr lang="ru-RU" dirty="0" err="1" smtClean="0"/>
              <a:t>капельно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Флуимуцил</a:t>
            </a:r>
            <a:r>
              <a:rPr lang="ru-RU" dirty="0" smtClean="0"/>
              <a:t> 300 мг </a:t>
            </a:r>
            <a:r>
              <a:rPr lang="ru-RU" dirty="0" err="1" smtClean="0"/>
              <a:t>х</a:t>
            </a:r>
            <a:r>
              <a:rPr lang="ru-RU" dirty="0" smtClean="0"/>
              <a:t> 2 </a:t>
            </a:r>
            <a:r>
              <a:rPr lang="ru-RU" dirty="0" err="1" smtClean="0"/>
              <a:t>р</a:t>
            </a:r>
            <a:r>
              <a:rPr lang="ru-RU" dirty="0" smtClean="0"/>
              <a:t>/</a:t>
            </a:r>
            <a:r>
              <a:rPr lang="ru-RU" dirty="0" err="1" smtClean="0"/>
              <a:t>д</a:t>
            </a:r>
            <a:r>
              <a:rPr lang="ru-RU" dirty="0" smtClean="0"/>
              <a:t>, в/</a:t>
            </a:r>
            <a:r>
              <a:rPr lang="ru-RU" dirty="0" err="1" smtClean="0"/>
              <a:t>в</a:t>
            </a:r>
            <a:endParaRPr lang="ru-RU" dirty="0" smtClean="0"/>
          </a:p>
          <a:p>
            <a:r>
              <a:rPr lang="ru-RU" dirty="0" err="1" smtClean="0"/>
              <a:t>Ипратерол</a:t>
            </a:r>
            <a:r>
              <a:rPr lang="ru-RU" dirty="0" smtClean="0"/>
              <a:t>, раствор 3 </a:t>
            </a:r>
            <a:r>
              <a:rPr lang="ru-RU" dirty="0" err="1" smtClean="0"/>
              <a:t>р</a:t>
            </a:r>
            <a:r>
              <a:rPr lang="ru-RU" dirty="0" smtClean="0"/>
              <a:t>/</a:t>
            </a:r>
            <a:r>
              <a:rPr lang="ru-RU" dirty="0" err="1" smtClean="0"/>
              <a:t>сут</a:t>
            </a:r>
            <a:r>
              <a:rPr lang="ru-RU" dirty="0" smtClean="0"/>
              <a:t> через </a:t>
            </a:r>
            <a:r>
              <a:rPr lang="ru-RU" dirty="0" err="1" smtClean="0"/>
              <a:t>небулайзер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Преднизолон</a:t>
            </a:r>
            <a:r>
              <a:rPr lang="ru-RU" dirty="0" smtClean="0"/>
              <a:t> 60 мг в </a:t>
            </a:r>
            <a:r>
              <a:rPr lang="ru-RU" dirty="0" err="1" smtClean="0"/>
              <a:t>сут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/</a:t>
            </a:r>
            <a:r>
              <a:rPr lang="ru-RU" dirty="0" err="1" smtClean="0"/>
              <a:t>в</a:t>
            </a:r>
            <a:endParaRPr lang="ru-RU" dirty="0" smtClean="0"/>
          </a:p>
          <a:p>
            <a:r>
              <a:rPr lang="ru-RU" dirty="0" err="1" smtClean="0"/>
              <a:t>Омепразол</a:t>
            </a:r>
            <a:r>
              <a:rPr lang="ru-RU" dirty="0" smtClean="0"/>
              <a:t> 20 мг по 1 </a:t>
            </a:r>
            <a:r>
              <a:rPr lang="ru-RU" dirty="0" err="1" smtClean="0"/>
              <a:t>капс</a:t>
            </a:r>
            <a:r>
              <a:rPr lang="ru-RU" dirty="0" smtClean="0"/>
              <a:t> </a:t>
            </a:r>
            <a:r>
              <a:rPr lang="ru-RU" dirty="0" err="1" smtClean="0"/>
              <a:t>х</a:t>
            </a:r>
            <a:r>
              <a:rPr lang="ru-RU" dirty="0" smtClean="0"/>
              <a:t> 2 </a:t>
            </a:r>
            <a:r>
              <a:rPr lang="ru-RU" dirty="0" err="1" smtClean="0"/>
              <a:t>р</a:t>
            </a:r>
            <a:r>
              <a:rPr lang="ru-RU" dirty="0" smtClean="0"/>
              <a:t>/</a:t>
            </a:r>
            <a:r>
              <a:rPr lang="ru-RU" dirty="0" err="1" smtClean="0"/>
              <a:t>сут</a:t>
            </a:r>
            <a:endParaRPr lang="ru-RU" dirty="0" smtClean="0"/>
          </a:p>
          <a:p>
            <a:r>
              <a:rPr lang="ru-RU" dirty="0" smtClean="0"/>
              <a:t>О2 терапия 5 л/мин через носовые канюли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 2-е сутки Т тела снизилась до субфебрильных цифр, на 5-е сутки нормализовалась</a:t>
            </a:r>
          </a:p>
          <a:p>
            <a:r>
              <a:rPr lang="ru-RU" dirty="0" smtClean="0"/>
              <a:t>На 5-е сутки нормализовалась сатурация без кислородной поддержки</a:t>
            </a:r>
          </a:p>
          <a:p>
            <a:r>
              <a:rPr lang="ru-RU" dirty="0" smtClean="0"/>
              <a:t>ОАК 12.02.16 (7 сутки терапии)- лейкоциты 7,1 </a:t>
            </a:r>
            <a:r>
              <a:rPr lang="ru-RU" dirty="0" err="1" smtClean="0"/>
              <a:t>х</a:t>
            </a:r>
            <a:r>
              <a:rPr lang="ru-RU" dirty="0" smtClean="0"/>
              <a:t> 10/9, (</a:t>
            </a:r>
            <a:r>
              <a:rPr lang="ru-RU" dirty="0" err="1" smtClean="0"/>
              <a:t>п</a:t>
            </a:r>
            <a:r>
              <a:rPr lang="ru-RU" dirty="0" smtClean="0"/>
              <a:t>/я- 6%)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КОРРЕКЦИЯ ТЕРАПИИ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Тамифлю</a:t>
            </a:r>
            <a:r>
              <a:rPr lang="ru-RU" dirty="0" smtClean="0"/>
              <a:t>- на 3-и сутки доза снижена до 150 мг в сутки, на 5-е сутки препарат отменен</a:t>
            </a:r>
          </a:p>
          <a:p>
            <a:r>
              <a:rPr lang="ru-RU" dirty="0" err="1" smtClean="0"/>
              <a:t>Ингавирин</a:t>
            </a:r>
            <a:r>
              <a:rPr lang="ru-RU" dirty="0" smtClean="0"/>
              <a:t> отменен на 3-и сутки- длительность приема 5 дней (с учетом </a:t>
            </a:r>
            <a:r>
              <a:rPr lang="ru-RU" dirty="0" err="1" smtClean="0"/>
              <a:t>догоспитального</a:t>
            </a:r>
            <a:r>
              <a:rPr lang="ru-RU" dirty="0" smtClean="0"/>
              <a:t> этапа)</a:t>
            </a:r>
          </a:p>
          <a:p>
            <a:r>
              <a:rPr lang="ru-RU" dirty="0" err="1" smtClean="0"/>
              <a:t>Инфузионная</a:t>
            </a:r>
            <a:r>
              <a:rPr lang="ru-RU" dirty="0" smtClean="0"/>
              <a:t> терапия проводилась первые 3-е суток</a:t>
            </a:r>
          </a:p>
          <a:p>
            <a:r>
              <a:rPr lang="ru-RU" dirty="0" smtClean="0"/>
              <a:t>На 6-е сутки </a:t>
            </a:r>
            <a:r>
              <a:rPr lang="ru-RU" dirty="0" err="1" smtClean="0"/>
              <a:t>левофлоксацин</a:t>
            </a:r>
            <a:r>
              <a:rPr lang="ru-RU" dirty="0" smtClean="0"/>
              <a:t> отменен, переведена на </a:t>
            </a:r>
            <a:r>
              <a:rPr lang="ru-RU" dirty="0" err="1" smtClean="0"/>
              <a:t>пероральный</a:t>
            </a:r>
            <a:r>
              <a:rPr lang="ru-RU" dirty="0" smtClean="0"/>
              <a:t> прием </a:t>
            </a:r>
            <a:r>
              <a:rPr lang="ru-RU" dirty="0" err="1" smtClean="0"/>
              <a:t>амоксиклава</a:t>
            </a:r>
            <a:r>
              <a:rPr lang="ru-RU" dirty="0" smtClean="0"/>
              <a:t> 1000 мг </a:t>
            </a:r>
            <a:r>
              <a:rPr lang="ru-RU" dirty="0" err="1" smtClean="0"/>
              <a:t>х</a:t>
            </a:r>
            <a:r>
              <a:rPr lang="ru-RU" dirty="0" smtClean="0"/>
              <a:t> 2 </a:t>
            </a:r>
            <a:r>
              <a:rPr lang="ru-RU" dirty="0" err="1" smtClean="0"/>
              <a:t>р</a:t>
            </a:r>
            <a:r>
              <a:rPr lang="ru-RU" dirty="0" smtClean="0"/>
              <a:t>/</a:t>
            </a:r>
            <a:r>
              <a:rPr lang="ru-RU" dirty="0" err="1" smtClean="0"/>
              <a:t>сут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Рентгенологическая динамика</a:t>
            </a:r>
            <a:br>
              <a:rPr lang="ru-RU" dirty="0" smtClean="0"/>
            </a:br>
            <a:r>
              <a:rPr lang="ru-RU" dirty="0" smtClean="0"/>
              <a:t>КТ ОГК от 15.02.2016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1587" y="1430337"/>
            <a:ext cx="66008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75" y="1382712"/>
            <a:ext cx="65722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7300" y="1254125"/>
            <a:ext cx="66294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1587" y="1425575"/>
            <a:ext cx="66008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Пацинтка</a:t>
            </a:r>
            <a:r>
              <a:rPr lang="ru-RU" dirty="0" smtClean="0"/>
              <a:t> выписана в удовлетворительном состоянии на 10 сутки</a:t>
            </a:r>
          </a:p>
          <a:p>
            <a:r>
              <a:rPr lang="ru-RU" dirty="0" smtClean="0"/>
              <a:t>Диагноз заключительный клинический:</a:t>
            </a:r>
          </a:p>
          <a:p>
            <a:pPr>
              <a:buNone/>
            </a:pPr>
            <a:r>
              <a:rPr lang="ru-RU" dirty="0" smtClean="0"/>
              <a:t>Основной: Грипп А </a:t>
            </a:r>
            <a:r>
              <a:rPr lang="en-US" dirty="0" smtClean="0"/>
              <a:t>H1N1</a:t>
            </a:r>
            <a:r>
              <a:rPr lang="ru-RU" dirty="0" smtClean="0"/>
              <a:t> (</a:t>
            </a:r>
            <a:r>
              <a:rPr lang="en-US" dirty="0" smtClean="0"/>
              <a:t>J</a:t>
            </a:r>
            <a:r>
              <a:rPr lang="ru-RU" dirty="0" smtClean="0"/>
              <a:t>10.0)</a:t>
            </a:r>
          </a:p>
          <a:p>
            <a:pPr>
              <a:buNone/>
            </a:pPr>
            <a:r>
              <a:rPr lang="ru-RU" dirty="0" smtClean="0"/>
              <a:t>Осложнения: Внебольничная двухсторонняя </a:t>
            </a:r>
            <a:r>
              <a:rPr lang="ru-RU" dirty="0" err="1" smtClean="0"/>
              <a:t>полисегментарная</a:t>
            </a:r>
            <a:r>
              <a:rPr lang="ru-RU" dirty="0" smtClean="0"/>
              <a:t> пневмония, тяжелое течение. ДН </a:t>
            </a:r>
            <a:r>
              <a:rPr lang="en-US" dirty="0" smtClean="0"/>
              <a:t>II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8800" dirty="0" smtClean="0"/>
              <a:t>СПАСИБО </a:t>
            </a:r>
          </a:p>
          <a:p>
            <a:pPr algn="ctr">
              <a:buNone/>
            </a:pPr>
            <a:r>
              <a:rPr lang="ru-RU" sz="8800" dirty="0" smtClean="0"/>
              <a:t>ЗА</a:t>
            </a:r>
          </a:p>
          <a:p>
            <a:pPr algn="ctr">
              <a:buNone/>
            </a:pPr>
            <a:r>
              <a:rPr lang="ru-RU" sz="8800" dirty="0" smtClean="0"/>
              <a:t> ВНИМАНИЕ</a:t>
            </a:r>
            <a:endParaRPr lang="ru-RU" sz="8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ТИПА ПНЕВМОНИЙ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/>
              <a:t>1) первичная </a:t>
            </a:r>
            <a:r>
              <a:rPr lang="ru-RU" sz="4400" dirty="0" smtClean="0"/>
              <a:t>вирусная; </a:t>
            </a:r>
          </a:p>
          <a:p>
            <a:pPr>
              <a:buNone/>
            </a:pPr>
            <a:r>
              <a:rPr lang="ru-RU" sz="4400" dirty="0" smtClean="0"/>
              <a:t>2) вторичная вирусно-бактериальная</a:t>
            </a:r>
            <a:r>
              <a:rPr lang="ru-RU" sz="4400" dirty="0" smtClean="0"/>
              <a:t>; 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3) вторичная бактериальная (или «пневмония 14-го дня»).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РИСКА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болезни сердца и сосудов, </a:t>
            </a:r>
          </a:p>
          <a:p>
            <a:r>
              <a:rPr lang="ru-RU" sz="3600" dirty="0" smtClean="0"/>
              <a:t>сахарный диабет, </a:t>
            </a:r>
          </a:p>
          <a:p>
            <a:r>
              <a:rPr lang="ru-RU" sz="3600" dirty="0" smtClean="0"/>
              <a:t>метаболический синдром (ожирение),</a:t>
            </a:r>
          </a:p>
          <a:p>
            <a:r>
              <a:rPr lang="ru-RU" sz="3600" dirty="0" smtClean="0"/>
              <a:t> алкоголизм,</a:t>
            </a:r>
          </a:p>
          <a:p>
            <a:r>
              <a:rPr lang="ru-RU" sz="3600" dirty="0" smtClean="0"/>
              <a:t> </a:t>
            </a:r>
            <a:r>
              <a:rPr lang="ru-RU" sz="3600" dirty="0" err="1" smtClean="0"/>
              <a:t>табакокурение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БЕРЕМЕННЫЕ!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одышка (при движении или в состоянии покоя), </a:t>
            </a:r>
          </a:p>
          <a:p>
            <a:r>
              <a:rPr lang="ru-RU" sz="2800" dirty="0" smtClean="0"/>
              <a:t>затрудненное дыхание, </a:t>
            </a:r>
          </a:p>
          <a:p>
            <a:r>
              <a:rPr lang="ru-RU" sz="2800" dirty="0" smtClean="0"/>
              <a:t>цианоз, </a:t>
            </a:r>
          </a:p>
          <a:p>
            <a:r>
              <a:rPr lang="ru-RU" sz="2800" dirty="0" smtClean="0"/>
              <a:t>кровянистая или окрашенная мокрота, </a:t>
            </a:r>
          </a:p>
          <a:p>
            <a:r>
              <a:rPr lang="ru-RU" sz="2800" dirty="0" smtClean="0"/>
              <a:t>боль в груди,</a:t>
            </a:r>
          </a:p>
          <a:p>
            <a:r>
              <a:rPr lang="ru-RU" sz="2800" dirty="0" smtClean="0"/>
              <a:t> пониженное кровяное давление; </a:t>
            </a:r>
          </a:p>
          <a:p>
            <a:r>
              <a:rPr lang="ru-RU" sz="2800" dirty="0" smtClean="0"/>
              <a:t> гипоксия, определяемая по показаниям </a:t>
            </a:r>
            <a:r>
              <a:rPr lang="ru-RU" sz="2800" dirty="0" err="1" smtClean="0"/>
              <a:t>пульсоксиметра</a:t>
            </a:r>
            <a:r>
              <a:rPr lang="ru-RU" sz="2800" dirty="0" smtClean="0"/>
              <a:t>. </a:t>
            </a:r>
          </a:p>
          <a:p>
            <a:endParaRPr lang="ru-RU" sz="3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ЭТИОТРОПНАЯ ТЕРАПИЯ</a:t>
            </a:r>
            <a:br>
              <a:rPr lang="ru-RU" dirty="0" smtClean="0"/>
            </a:br>
            <a:r>
              <a:rPr lang="ru-RU" b="1" dirty="0" err="1" smtClean="0"/>
              <a:t>игибиторы</a:t>
            </a:r>
            <a:r>
              <a:rPr lang="ru-RU" b="1" dirty="0" smtClean="0"/>
              <a:t> нейраминидазы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Осельтамивир</a:t>
            </a:r>
            <a:r>
              <a:rPr lang="ru-RU" dirty="0" smtClean="0"/>
              <a:t> (</a:t>
            </a:r>
            <a:r>
              <a:rPr lang="ru-RU" dirty="0" err="1" smtClean="0"/>
              <a:t>Тамифлю</a:t>
            </a:r>
            <a:r>
              <a:rPr lang="ru-RU" dirty="0" smtClean="0"/>
              <a:t>) - по </a:t>
            </a:r>
            <a:r>
              <a:rPr lang="ru-RU" dirty="0" smtClean="0"/>
              <a:t>75</a:t>
            </a:r>
            <a:r>
              <a:rPr lang="ru-RU" dirty="0" smtClean="0"/>
              <a:t> </a:t>
            </a:r>
            <a:r>
              <a:rPr lang="ru-RU" dirty="0" smtClean="0"/>
              <a:t>мг два раза в день (суточная доза </a:t>
            </a:r>
            <a:r>
              <a:rPr lang="ru-RU" dirty="0" smtClean="0"/>
              <a:t>150</a:t>
            </a:r>
            <a:r>
              <a:rPr lang="ru-RU" dirty="0" smtClean="0"/>
              <a:t> </a:t>
            </a:r>
            <a:r>
              <a:rPr lang="ru-RU" dirty="0" smtClean="0"/>
              <a:t>мг) в течение </a:t>
            </a:r>
            <a:r>
              <a:rPr lang="ru-RU" dirty="0" smtClean="0"/>
              <a:t>5 </a:t>
            </a:r>
            <a:r>
              <a:rPr lang="ru-RU" dirty="0" smtClean="0"/>
              <a:t>дней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Занамивир</a:t>
            </a:r>
            <a:r>
              <a:rPr lang="ru-RU" dirty="0" smtClean="0"/>
              <a:t> (</a:t>
            </a:r>
            <a:r>
              <a:rPr lang="ru-RU" dirty="0" err="1" smtClean="0"/>
              <a:t>Реленза</a:t>
            </a:r>
            <a:r>
              <a:rPr lang="ru-RU" dirty="0" smtClean="0"/>
              <a:t>) - в виде порошка для ингаляционного применения через </a:t>
            </a:r>
            <a:r>
              <a:rPr lang="ru-RU" dirty="0" err="1" smtClean="0"/>
              <a:t>дискхалер</a:t>
            </a:r>
            <a:r>
              <a:rPr lang="ru-RU" dirty="0" smtClean="0"/>
              <a:t> по 2 ингаляции (10 мг) 2 раза в сутки в течение 5 дней; </a:t>
            </a:r>
          </a:p>
          <a:p>
            <a:r>
              <a:rPr lang="ru-RU" dirty="0" err="1" smtClean="0"/>
              <a:t>Осельтамивир</a:t>
            </a:r>
            <a:r>
              <a:rPr lang="ru-RU" dirty="0" smtClean="0"/>
              <a:t> (</a:t>
            </a:r>
            <a:r>
              <a:rPr lang="ru-RU" dirty="0" err="1" smtClean="0"/>
              <a:t>Тамифлю</a:t>
            </a:r>
            <a:r>
              <a:rPr lang="ru-RU" baseline="30000" dirty="0" smtClean="0"/>
              <a:t>®</a:t>
            </a:r>
            <a:r>
              <a:rPr lang="ru-RU" dirty="0" smtClean="0"/>
              <a:t>) 150 мг 2 раза / </a:t>
            </a:r>
            <a:r>
              <a:rPr lang="ru-RU" dirty="0" err="1" smtClean="0"/>
              <a:t>сут</a:t>
            </a:r>
            <a:r>
              <a:rPr lang="ru-RU" dirty="0" smtClean="0"/>
              <a:t> в течение 5-10 дней в комбинации с </a:t>
            </a:r>
            <a:r>
              <a:rPr lang="ru-RU" dirty="0" err="1" smtClean="0"/>
              <a:t>имидазолилэтанамид</a:t>
            </a:r>
            <a:r>
              <a:rPr lang="ru-RU" dirty="0" smtClean="0"/>
              <a:t> </a:t>
            </a:r>
            <a:r>
              <a:rPr lang="ru-RU" dirty="0" err="1" smtClean="0"/>
              <a:t>пентадидовой</a:t>
            </a:r>
            <a:r>
              <a:rPr lang="ru-RU" dirty="0" smtClean="0"/>
              <a:t> кислотой (</a:t>
            </a:r>
            <a:r>
              <a:rPr lang="ru-RU" dirty="0" err="1" smtClean="0"/>
              <a:t>Ингавирином</a:t>
            </a:r>
            <a:r>
              <a:rPr lang="ru-RU" baseline="30000" dirty="0" smtClean="0"/>
              <a:t>®</a:t>
            </a:r>
            <a:r>
              <a:rPr lang="ru-RU" dirty="0" smtClean="0"/>
              <a:t>) 180 мг 1 раз / </a:t>
            </a:r>
            <a:r>
              <a:rPr lang="ru-RU" dirty="0" err="1" smtClean="0"/>
              <a:t>сут</a:t>
            </a:r>
            <a:r>
              <a:rPr lang="ru-RU" dirty="0" smtClean="0"/>
              <a:t> в течение 5-10 дней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АНТИБАКТЕРИАЛЬНАЯ 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Пациенты без факторов риска инфицирования P. </a:t>
            </a:r>
            <a:r>
              <a:rPr lang="ru-RU" b="1" dirty="0" err="1" smtClean="0"/>
              <a:t>aeruginosaе</a:t>
            </a:r>
            <a:r>
              <a:rPr lang="ru-RU" b="1" dirty="0" smtClean="0"/>
              <a:t> </a:t>
            </a:r>
            <a:r>
              <a:rPr lang="ru-RU" b="1" dirty="0" smtClean="0"/>
              <a:t>и </a:t>
            </a:r>
            <a:r>
              <a:rPr lang="ru-RU" b="1" dirty="0" smtClean="0"/>
              <a:t>аспирации:</a:t>
            </a:r>
            <a:endParaRPr lang="ru-RU" b="1" dirty="0" smtClean="0"/>
          </a:p>
          <a:p>
            <a:r>
              <a:rPr lang="ru-RU" dirty="0" err="1" smtClean="0"/>
              <a:t>цефалоспорины</a:t>
            </a:r>
            <a:r>
              <a:rPr lang="ru-RU" dirty="0" smtClean="0"/>
              <a:t> </a:t>
            </a:r>
            <a:r>
              <a:rPr lang="ru-RU" dirty="0" smtClean="0"/>
              <a:t>III поколения без </a:t>
            </a:r>
            <a:r>
              <a:rPr lang="ru-RU" dirty="0" err="1" smtClean="0"/>
              <a:t>антисинегнойной</a:t>
            </a:r>
            <a:r>
              <a:rPr lang="ru-RU" dirty="0" smtClean="0"/>
              <a:t> активности, </a:t>
            </a:r>
            <a:r>
              <a:rPr lang="ru-RU" dirty="0" err="1" smtClean="0"/>
              <a:t>цефепим</a:t>
            </a:r>
            <a:r>
              <a:rPr lang="ru-RU" dirty="0" smtClean="0"/>
              <a:t>,  </a:t>
            </a:r>
            <a:r>
              <a:rPr lang="ru-RU" dirty="0" err="1" smtClean="0"/>
              <a:t>ингибиторозащищенные</a:t>
            </a:r>
            <a:r>
              <a:rPr lang="ru-RU" dirty="0" smtClean="0"/>
              <a:t> </a:t>
            </a:r>
            <a:r>
              <a:rPr lang="ru-RU" dirty="0" err="1" smtClean="0"/>
              <a:t>аминопенициллины</a:t>
            </a:r>
            <a:r>
              <a:rPr lang="ru-RU" dirty="0" smtClean="0"/>
              <a:t> или </a:t>
            </a:r>
            <a:r>
              <a:rPr lang="ru-RU" dirty="0" err="1" smtClean="0"/>
              <a:t>эртапенем</a:t>
            </a:r>
            <a:r>
              <a:rPr lang="ru-RU" dirty="0" smtClean="0"/>
              <a:t> </a:t>
            </a:r>
            <a:r>
              <a:rPr lang="ru-RU" sz="2400" dirty="0" smtClean="0"/>
              <a:t>+</a:t>
            </a:r>
            <a:r>
              <a:rPr lang="ru-RU" dirty="0" smtClean="0"/>
              <a:t> </a:t>
            </a:r>
            <a:r>
              <a:rPr lang="ru-RU" dirty="0" err="1" smtClean="0"/>
              <a:t>макролид</a:t>
            </a:r>
            <a:r>
              <a:rPr lang="ru-RU" dirty="0" smtClean="0"/>
              <a:t> для внутривенного введения</a:t>
            </a:r>
          </a:p>
          <a:p>
            <a:r>
              <a:rPr lang="ru-RU" dirty="0" smtClean="0"/>
              <a:t>респираторный </a:t>
            </a:r>
            <a:r>
              <a:rPr lang="ru-RU" dirty="0" err="1" smtClean="0"/>
              <a:t>фторхинолон</a:t>
            </a:r>
            <a:r>
              <a:rPr lang="ru-RU" dirty="0" smtClean="0"/>
              <a:t> (</a:t>
            </a:r>
            <a:r>
              <a:rPr lang="ru-RU" dirty="0" err="1" smtClean="0"/>
              <a:t>моксифлоксацин</a:t>
            </a:r>
            <a:r>
              <a:rPr lang="ru-RU" dirty="0" smtClean="0"/>
              <a:t>, </a:t>
            </a:r>
            <a:r>
              <a:rPr lang="ru-RU" dirty="0" err="1" smtClean="0"/>
              <a:t>левофлоксацин</a:t>
            </a:r>
            <a:r>
              <a:rPr lang="ru-RU" dirty="0" smtClean="0"/>
              <a:t>) + </a:t>
            </a:r>
            <a:r>
              <a:rPr lang="ru-RU" dirty="0" err="1" smtClean="0"/>
              <a:t>цефалоспорин</a:t>
            </a:r>
            <a:r>
              <a:rPr lang="ru-RU" dirty="0" smtClean="0"/>
              <a:t> III поколения (</a:t>
            </a:r>
            <a:r>
              <a:rPr lang="ru-RU" dirty="0" err="1" smtClean="0"/>
              <a:t>цефотаксим</a:t>
            </a:r>
            <a:r>
              <a:rPr lang="ru-RU" dirty="0" smtClean="0"/>
              <a:t>, </a:t>
            </a:r>
            <a:r>
              <a:rPr lang="ru-RU" dirty="0" err="1" smtClean="0"/>
              <a:t>цефтриаксон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Пациенты с факторами риска инфицирования P. </a:t>
            </a:r>
            <a:r>
              <a:rPr lang="ru-RU" b="1" dirty="0" err="1" smtClean="0"/>
              <a:t>аeruginosaе</a:t>
            </a:r>
            <a:r>
              <a:rPr lang="ru-RU" b="1" dirty="0" smtClean="0"/>
              <a:t>:</a:t>
            </a:r>
          </a:p>
          <a:p>
            <a:r>
              <a:rPr lang="ru-RU" dirty="0" err="1" smtClean="0"/>
              <a:t>Пиперациллин</a:t>
            </a:r>
            <a:r>
              <a:rPr lang="ru-RU" dirty="0" smtClean="0"/>
              <a:t>/</a:t>
            </a:r>
            <a:r>
              <a:rPr lang="ru-RU" dirty="0" err="1" smtClean="0"/>
              <a:t>тазобактам</a:t>
            </a:r>
            <a:r>
              <a:rPr lang="ru-RU" dirty="0" smtClean="0"/>
              <a:t>, </a:t>
            </a:r>
            <a:r>
              <a:rPr lang="ru-RU" dirty="0" err="1" smtClean="0"/>
              <a:t>цефепим</a:t>
            </a:r>
            <a:r>
              <a:rPr lang="ru-RU" dirty="0" smtClean="0"/>
              <a:t>, </a:t>
            </a:r>
            <a:r>
              <a:rPr lang="ru-RU" dirty="0" err="1" smtClean="0"/>
              <a:t>меропенем</a:t>
            </a:r>
            <a:r>
              <a:rPr lang="ru-RU" dirty="0" smtClean="0"/>
              <a:t>, </a:t>
            </a:r>
            <a:r>
              <a:rPr lang="ru-RU" dirty="0" err="1" smtClean="0"/>
              <a:t>имипене</a:t>
            </a:r>
            <a:r>
              <a:rPr lang="ru-RU" dirty="0" smtClean="0"/>
              <a:t> в/</a:t>
            </a:r>
            <a:r>
              <a:rPr lang="ru-RU" dirty="0" err="1" smtClean="0"/>
              <a:t>в</a:t>
            </a:r>
            <a:r>
              <a:rPr lang="ru-RU" dirty="0" smtClean="0"/>
              <a:t> + </a:t>
            </a:r>
            <a:r>
              <a:rPr lang="ru-RU" dirty="0" err="1" smtClean="0"/>
              <a:t>ципрофлоксацин</a:t>
            </a:r>
            <a:r>
              <a:rPr lang="ru-RU" dirty="0" smtClean="0"/>
              <a:t> или </a:t>
            </a:r>
            <a:r>
              <a:rPr lang="ru-RU" dirty="0" err="1" smtClean="0"/>
              <a:t>левофлоксацин</a:t>
            </a:r>
            <a:r>
              <a:rPr lang="ru-RU" dirty="0" smtClean="0"/>
              <a:t> в/в2 </a:t>
            </a:r>
            <a:endParaRPr lang="ru-RU" dirty="0" smtClean="0"/>
          </a:p>
          <a:p>
            <a:r>
              <a:rPr lang="ru-RU" dirty="0" smtClean="0"/>
              <a:t>или </a:t>
            </a:r>
            <a:r>
              <a:rPr lang="ru-RU" dirty="0" err="1" smtClean="0"/>
              <a:t>Пиперациллин</a:t>
            </a:r>
            <a:r>
              <a:rPr lang="ru-RU" dirty="0" smtClean="0"/>
              <a:t>/</a:t>
            </a:r>
            <a:r>
              <a:rPr lang="ru-RU" dirty="0" err="1" smtClean="0"/>
              <a:t>тазобактам</a:t>
            </a:r>
            <a:r>
              <a:rPr lang="ru-RU" dirty="0" smtClean="0"/>
              <a:t>, </a:t>
            </a:r>
            <a:r>
              <a:rPr lang="ru-RU" dirty="0" err="1" smtClean="0"/>
              <a:t>цефепим</a:t>
            </a:r>
            <a:r>
              <a:rPr lang="ru-RU" dirty="0" smtClean="0"/>
              <a:t>, </a:t>
            </a:r>
            <a:r>
              <a:rPr lang="ru-RU" dirty="0" err="1" smtClean="0"/>
              <a:t>меропенем</a:t>
            </a:r>
            <a:r>
              <a:rPr lang="ru-RU" dirty="0" smtClean="0"/>
              <a:t>, </a:t>
            </a:r>
            <a:r>
              <a:rPr lang="ru-RU" dirty="0" err="1" smtClean="0"/>
              <a:t>имипенем</a:t>
            </a:r>
            <a:r>
              <a:rPr lang="ru-RU" dirty="0" smtClean="0"/>
              <a:t>/</a:t>
            </a:r>
            <a:r>
              <a:rPr lang="ru-RU" dirty="0" err="1" smtClean="0"/>
              <a:t>циластатин</a:t>
            </a:r>
            <a:r>
              <a:rPr lang="ru-RU" dirty="0" smtClean="0"/>
              <a:t> в/</a:t>
            </a:r>
            <a:r>
              <a:rPr lang="ru-RU" dirty="0" err="1" smtClean="0"/>
              <a:t>в</a:t>
            </a:r>
            <a:r>
              <a:rPr lang="ru-RU" dirty="0" smtClean="0"/>
              <a:t> + </a:t>
            </a:r>
            <a:r>
              <a:rPr lang="ru-RU" dirty="0" err="1" smtClean="0"/>
              <a:t>азитромицин</a:t>
            </a:r>
            <a:r>
              <a:rPr lang="ru-RU" dirty="0" smtClean="0"/>
              <a:t> или </a:t>
            </a:r>
            <a:r>
              <a:rPr lang="ru-RU" dirty="0" err="1" smtClean="0"/>
              <a:t>кларитромицин</a:t>
            </a:r>
            <a:r>
              <a:rPr lang="ru-RU" dirty="0" smtClean="0"/>
              <a:t> в/</a:t>
            </a:r>
            <a:r>
              <a:rPr lang="ru-RU" dirty="0" err="1" smtClean="0"/>
              <a:t>в</a:t>
            </a:r>
            <a:r>
              <a:rPr lang="ru-RU" dirty="0" smtClean="0"/>
              <a:t> или </a:t>
            </a:r>
            <a:r>
              <a:rPr lang="ru-RU" dirty="0" err="1" smtClean="0"/>
              <a:t>моксифлоксацин</a:t>
            </a:r>
            <a:r>
              <a:rPr lang="ru-RU" dirty="0" smtClean="0"/>
              <a:t> </a:t>
            </a:r>
            <a:r>
              <a:rPr lang="ru-RU" dirty="0" err="1" smtClean="0"/>
              <a:t>или</a:t>
            </a:r>
            <a:r>
              <a:rPr lang="ru-RU" dirty="0" smtClean="0"/>
              <a:t> </a:t>
            </a:r>
            <a:r>
              <a:rPr lang="ru-RU" dirty="0" err="1" smtClean="0"/>
              <a:t>левофлоксацин</a:t>
            </a:r>
            <a:r>
              <a:rPr lang="ru-RU" dirty="0" smtClean="0"/>
              <a:t> в/</a:t>
            </a:r>
            <a:r>
              <a:rPr lang="ru-RU" dirty="0" err="1" smtClean="0"/>
              <a:t>в</a:t>
            </a:r>
            <a:r>
              <a:rPr lang="ru-RU" dirty="0" smtClean="0"/>
              <a:t> +/- </a:t>
            </a:r>
            <a:r>
              <a:rPr lang="ru-RU" dirty="0" err="1" smtClean="0"/>
              <a:t>аминогликозид</a:t>
            </a:r>
            <a:r>
              <a:rPr lang="ru-RU" dirty="0" smtClean="0"/>
              <a:t> II-III поколения3 в/</a:t>
            </a:r>
            <a:r>
              <a:rPr lang="ru-RU" dirty="0" err="1" smtClean="0"/>
              <a:t>в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АНТИБАКТЕРИАЛЬНАЯ ТЕРАПИЯ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АНТИБАКТЕРИАЛЬНАЯ 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	Пациенты </a:t>
            </a:r>
            <a:r>
              <a:rPr lang="ru-RU" b="1" dirty="0" smtClean="0"/>
              <a:t>с подтвержденной/предполагаемой </a:t>
            </a:r>
            <a:r>
              <a:rPr lang="ru-RU" b="1" dirty="0" smtClean="0"/>
              <a:t>аспирацией: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Амоксициллин</a:t>
            </a:r>
            <a:r>
              <a:rPr lang="ru-RU" dirty="0" smtClean="0"/>
              <a:t>/</a:t>
            </a:r>
            <a:r>
              <a:rPr lang="ru-RU" dirty="0" err="1" smtClean="0"/>
              <a:t>клавуланат</a:t>
            </a:r>
            <a:r>
              <a:rPr lang="ru-RU" dirty="0" smtClean="0"/>
              <a:t>, </a:t>
            </a:r>
            <a:r>
              <a:rPr lang="ru-RU" dirty="0" err="1" smtClean="0"/>
              <a:t>ампициллин</a:t>
            </a:r>
            <a:r>
              <a:rPr lang="ru-RU" dirty="0" smtClean="0"/>
              <a:t>/</a:t>
            </a:r>
            <a:r>
              <a:rPr lang="ru-RU" dirty="0" err="1" smtClean="0"/>
              <a:t>сульбактам</a:t>
            </a:r>
            <a:r>
              <a:rPr lang="ru-RU" dirty="0" smtClean="0"/>
              <a:t>, </a:t>
            </a:r>
            <a:r>
              <a:rPr lang="ru-RU" dirty="0" err="1" smtClean="0"/>
              <a:t>пиперациллин</a:t>
            </a:r>
            <a:r>
              <a:rPr lang="ru-RU" dirty="0" smtClean="0"/>
              <a:t>/</a:t>
            </a:r>
            <a:r>
              <a:rPr lang="ru-RU" dirty="0" err="1" smtClean="0"/>
              <a:t>тазобактам</a:t>
            </a:r>
            <a:r>
              <a:rPr lang="ru-RU" dirty="0" smtClean="0"/>
              <a:t>, </a:t>
            </a:r>
            <a:r>
              <a:rPr lang="ru-RU" dirty="0" err="1" smtClean="0"/>
              <a:t>эртапенем</a:t>
            </a:r>
            <a:r>
              <a:rPr lang="ru-RU" dirty="0" smtClean="0"/>
              <a:t>, </a:t>
            </a:r>
            <a:r>
              <a:rPr lang="ru-RU" dirty="0" err="1" smtClean="0"/>
              <a:t>меропенем</a:t>
            </a:r>
            <a:r>
              <a:rPr lang="ru-RU" dirty="0" smtClean="0"/>
              <a:t>, </a:t>
            </a:r>
            <a:r>
              <a:rPr lang="ru-RU" dirty="0" err="1" smtClean="0"/>
              <a:t>имипенем</a:t>
            </a:r>
            <a:r>
              <a:rPr lang="ru-RU" dirty="0" smtClean="0"/>
              <a:t>/</a:t>
            </a:r>
            <a:r>
              <a:rPr lang="ru-RU" dirty="0" err="1" smtClean="0"/>
              <a:t>циластатин</a:t>
            </a:r>
            <a:r>
              <a:rPr lang="ru-RU" dirty="0" smtClean="0"/>
              <a:t> в/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или </a:t>
            </a:r>
            <a:r>
              <a:rPr lang="ru-RU" dirty="0" err="1" smtClean="0"/>
              <a:t>Цефтриаксон</a:t>
            </a:r>
            <a:r>
              <a:rPr lang="ru-RU" dirty="0" smtClean="0"/>
              <a:t>, </a:t>
            </a:r>
            <a:r>
              <a:rPr lang="ru-RU" dirty="0" err="1" smtClean="0"/>
              <a:t>цефотаксим</a:t>
            </a:r>
            <a:r>
              <a:rPr lang="ru-RU" dirty="0" smtClean="0"/>
              <a:t> в/</a:t>
            </a:r>
            <a:r>
              <a:rPr lang="ru-RU" dirty="0" err="1" smtClean="0"/>
              <a:t>в</a:t>
            </a:r>
            <a:r>
              <a:rPr lang="ru-RU" dirty="0" smtClean="0"/>
              <a:t> + </a:t>
            </a:r>
            <a:r>
              <a:rPr lang="ru-RU" dirty="0" err="1" smtClean="0"/>
              <a:t>клиндамицин</a:t>
            </a:r>
            <a:r>
              <a:rPr lang="ru-RU" dirty="0" smtClean="0"/>
              <a:t> или </a:t>
            </a:r>
            <a:r>
              <a:rPr lang="ru-RU" dirty="0" err="1" smtClean="0"/>
              <a:t>метронидазол</a:t>
            </a:r>
            <a:r>
              <a:rPr lang="ru-RU" dirty="0" smtClean="0"/>
              <a:t> в/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447</TotalTime>
  <Words>796</Words>
  <Application>Microsoft Office PowerPoint</Application>
  <PresentationFormat>Экран (4:3)</PresentationFormat>
  <Paragraphs>111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Начальная</vt:lpstr>
      <vt:lpstr>ГРИПП И ПНЕВМОНИЯ </vt:lpstr>
      <vt:lpstr>ВИРУС ГРИППА</vt:lpstr>
      <vt:lpstr>ТРИ ТИПА ПНЕВМОНИЙ</vt:lpstr>
      <vt:lpstr>ГРУППА РИСКА</vt:lpstr>
      <vt:lpstr> </vt:lpstr>
      <vt:lpstr>ЭТИОТРОПНАЯ ТЕРАПИЯ игибиторы нейраминидазы</vt:lpstr>
      <vt:lpstr>АНТИБАКТЕРИАЛЬНАЯ ТЕРАПИЯ</vt:lpstr>
      <vt:lpstr>АНТИБАКТЕРИАЛЬНАЯ ТЕРАПИЯ</vt:lpstr>
      <vt:lpstr>АНТИБАКТЕРИАЛЬНАЯ ТЕРАПИЯ</vt:lpstr>
      <vt:lpstr>ПАТОГЕНЕТИЧЕСКАЯ ТЕРАПИЯ </vt:lpstr>
      <vt:lpstr> </vt:lpstr>
      <vt:lpstr>КЛИНИЧЕСКИЙ СЛУЧАЙ</vt:lpstr>
      <vt:lpstr>Слайд 13</vt:lpstr>
      <vt:lpstr>АНАМНЕЗ</vt:lpstr>
      <vt:lpstr> </vt:lpstr>
      <vt:lpstr>ОБСЛЕДОВАНИЕ</vt:lpstr>
      <vt:lpstr>КТ ОГК от 08.02.2016</vt:lpstr>
      <vt:lpstr>КТ ОГК от 08.02.2016</vt:lpstr>
      <vt:lpstr>КТ ОГК от 08.02.2016</vt:lpstr>
      <vt:lpstr>КТ ОГК от 08.02.2016</vt:lpstr>
      <vt:lpstr>ЛЕЧЕНИЕ</vt:lpstr>
      <vt:lpstr>ДИНАМИКА</vt:lpstr>
      <vt:lpstr>КОРРЕКЦИЯ ТЕРАПИИ</vt:lpstr>
      <vt:lpstr>Рентгенологическая динамика КТ ОГК от 15.02.2016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ГРИПП И ПНЕВМОНИЯ </dc:title>
  <dc:creator>пульмонология</dc:creator>
  <cp:lastModifiedBy>пульмонология</cp:lastModifiedBy>
  <cp:revision>44</cp:revision>
  <dcterms:created xsi:type="dcterms:W3CDTF">2016-09-03T17:19:49Z</dcterms:created>
  <dcterms:modified xsi:type="dcterms:W3CDTF">2019-02-03T14:02:30Z</dcterms:modified>
</cp:coreProperties>
</file>